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94" r:id="rId5"/>
    <p:sldId id="289" r:id="rId6"/>
    <p:sldId id="295" r:id="rId7"/>
    <p:sldId id="297" r:id="rId8"/>
    <p:sldId id="296" r:id="rId9"/>
    <p:sldId id="298" r:id="rId10"/>
    <p:sldId id="299" r:id="rId11"/>
    <p:sldId id="300" r:id="rId12"/>
    <p:sldId id="301" r:id="rId13"/>
    <p:sldId id="28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 autoAdjust="0"/>
    <p:restoredTop sz="95214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B595-0E7F-4B01-9AA9-E1B6ED03F7E7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0C27B-56B0-4373-94C9-A2BB145B1E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4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07AD8-B183-4E25-B2A7-CD3B443931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43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28487DA5-DCB7-4474-BDCE-999DB4109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1900" y="448056"/>
            <a:ext cx="5428996" cy="340156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7">
            <a:extLst>
              <a:ext uri="{FF2B5EF4-FFF2-40B4-BE49-F238E27FC236}">
                <a16:creationId xmlns:a16="http://schemas.microsoft.com/office/drawing/2014/main" id="{1DA2E4DD-C8F6-49E6-BFFE-999B25D2F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1900" y="4471416"/>
            <a:ext cx="5428996" cy="1481328"/>
          </a:xfrm>
        </p:spPr>
        <p:txBody>
          <a:bodyPr>
            <a:normAutofit/>
          </a:bodyPr>
          <a:lstStyle>
            <a:lvl1pPr marL="1944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BBFE51-2F86-4B2A-8F7F-78DCD52EB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18321" y="4122000"/>
            <a:ext cx="5447091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B27F6338-E81A-4E7B-8135-E97EE9502C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0850" y="447675"/>
            <a:ext cx="5429250" cy="5545138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664390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910F38-F46F-4019-9892-577986F9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3A88BA19-45C7-493D-8685-D06EBEFD2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798" y="380872"/>
            <a:ext cx="11300290" cy="1026572"/>
          </a:xfrm>
        </p:spPr>
        <p:txBody>
          <a:bodyPr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F824DF-992F-4E18-9BC2-56F1D60AF5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9837" y="1941031"/>
            <a:ext cx="4632053" cy="869888"/>
          </a:xfrm>
        </p:spPr>
        <p:txBody>
          <a:bodyPr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A14A543-CB0B-4FE3-82CE-0C8B0F6F6D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7987" y="2837529"/>
            <a:ext cx="4633419" cy="2547938"/>
          </a:xfrm>
        </p:spPr>
        <p:txBody>
          <a:bodyPr/>
          <a:lstStyle>
            <a:lvl1pPr>
              <a:lnSpc>
                <a:spcPct val="10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6B6DB95-B3AD-4954-8725-DCAA8F716A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62812" y="1941031"/>
            <a:ext cx="4632053" cy="869888"/>
          </a:xfrm>
        </p:spPr>
        <p:txBody>
          <a:bodyPr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EBF18AD6-49AE-45E3-AFDB-53684AB6EC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0962" y="2837529"/>
            <a:ext cx="4633419" cy="2547938"/>
          </a:xfrm>
        </p:spPr>
        <p:txBody>
          <a:bodyPr/>
          <a:lstStyle>
            <a:lvl1pPr>
              <a:lnSpc>
                <a:spcPct val="10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D8C32FD-06A2-49E2-A54A-FB7C7AFFE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D13BE1A-DE3C-489C-A627-116679A00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/>
          <a:lstStyle/>
          <a:p>
            <a:r>
              <a:rPr lang="en-US" spc="200" dirty="0"/>
              <a:t>PRESENTATION TITLE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CE15B7AC-26DD-48DA-88A0-A231BF5D1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/>
          <a:lstStyle>
            <a:lvl1pPr algn="r">
              <a:defRPr/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8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E78D948-F2B9-4EE0-B830-36F103C21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66B9A2D2-0473-4F46-BFCE-D62653296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170" y="368717"/>
            <a:ext cx="11300400" cy="1026572"/>
          </a:xfrm>
        </p:spPr>
        <p:txBody>
          <a:bodyPr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7203DC6-5779-4D18-8EDA-B417CE1CC3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850" y="1941031"/>
            <a:ext cx="3456556" cy="869888"/>
          </a:xfrm>
        </p:spPr>
        <p:txBody>
          <a:bodyPr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5286B5D-8C3D-49BC-A56B-54C3D0FBC7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00" y="2837528"/>
            <a:ext cx="3457576" cy="2986221"/>
          </a:xfrm>
        </p:spPr>
        <p:txBody>
          <a:bodyPr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C8FA9F2-E665-4A1C-AB30-847F4A200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4947" y="1941031"/>
            <a:ext cx="3456556" cy="869888"/>
          </a:xfrm>
        </p:spPr>
        <p:txBody>
          <a:bodyPr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C54263D-50A7-43A8-A3BC-BE063187A8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3097" y="2837528"/>
            <a:ext cx="3457576" cy="2986221"/>
          </a:xfrm>
        </p:spPr>
        <p:txBody>
          <a:bodyPr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6DD25081-6CEB-4E5B-A7E5-8100DE6732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83594" y="1939364"/>
            <a:ext cx="3456556" cy="869888"/>
          </a:xfrm>
        </p:spPr>
        <p:txBody>
          <a:bodyPr>
            <a:normAutofit/>
          </a:bodyPr>
          <a:lstStyle>
            <a:lvl1pPr marL="1944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B40E43BE-19E7-4C92-A02A-A747188A11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82764" y="2835861"/>
            <a:ext cx="3456556" cy="2986221"/>
          </a:xfrm>
        </p:spPr>
        <p:txBody>
          <a:bodyPr/>
          <a:lstStyle>
            <a:lvl1pPr marL="457200" indent="-457200">
              <a:lnSpc>
                <a:spcPct val="110000"/>
              </a:lnSpc>
              <a:buClr>
                <a:schemeClr val="tx2"/>
              </a:buClr>
              <a:defRPr>
                <a:solidFill>
                  <a:schemeClr val="tx2">
                    <a:alpha val="46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0364CC8C-A596-4C30-BE97-FF78E0424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E94F2-5327-4ECE-B9D6-26CA8344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/>
          <a:lstStyle/>
          <a:p>
            <a:r>
              <a:rPr lang="en-US" spc="200" dirty="0"/>
              <a:t>PRESENTATION TITLE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F9BB08CB-1C70-40D7-A67C-2EF5BFFEF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/>
          <a:lstStyle>
            <a:lvl1pPr algn="r">
              <a:defRPr/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82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87F79D-9EFD-4F24-B92B-3DEF507C6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12758C89-0197-4B72-BA43-2CC4DE73F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969" y="647377"/>
            <a:ext cx="11316056" cy="1026572"/>
          </a:xfrm>
        </p:spPr>
        <p:txBody>
          <a:bodyPr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7D2E7B5-A506-45AA-881E-1EF6A0EB07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968" y="1692923"/>
            <a:ext cx="11300287" cy="1001712"/>
          </a:xfrm>
        </p:spPr>
        <p:txBody>
          <a:bodyPr>
            <a:normAutofit/>
          </a:bodyPr>
          <a:lstStyle>
            <a:lvl1pPr marL="1944" indent="0">
              <a:buNone/>
              <a:defRPr sz="2400" i="0">
                <a:solidFill>
                  <a:schemeClr val="tx1">
                    <a:alpha val="5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751E77E5-BC2E-4851-A46B-1081DBFEE18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1325" y="2959100"/>
            <a:ext cx="2698750" cy="2987675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5ADD8D61-5FF6-4FF8-A853-94978CE2BF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19463" y="2959100"/>
            <a:ext cx="2690812" cy="2987675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7" name="Picture Placeholder 21">
            <a:extLst>
              <a:ext uri="{FF2B5EF4-FFF2-40B4-BE49-F238E27FC236}">
                <a16:creationId xmlns:a16="http://schemas.microsoft.com/office/drawing/2014/main" id="{7217B0CF-D153-4F21-B2F3-3736BFEE8B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89663" y="2959100"/>
            <a:ext cx="2689225" cy="2987675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8" name="Picture Placeholder 23">
            <a:extLst>
              <a:ext uri="{FF2B5EF4-FFF2-40B4-BE49-F238E27FC236}">
                <a16:creationId xmlns:a16="http://schemas.microsoft.com/office/drawing/2014/main" id="{46C9A6A5-13C0-4A42-B695-F3511DCA96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58275" y="2959100"/>
            <a:ext cx="2698750" cy="2987675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DD1D6B44-0E3B-4C46-B068-14568BF01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FB72C5E2-290F-4D02-842B-932296C10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/>
          <a:lstStyle/>
          <a:p>
            <a:r>
              <a:rPr lang="en-US" spc="200" dirty="0"/>
              <a:t>PRESENTATION TITLE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E3152744-4FDB-4426-90C5-B204EE645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/>
          <a:lstStyle>
            <a:lvl1pPr algn="r">
              <a:defRPr/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23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PRESENTATION TITLE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A7C3E5E6-3D65-419E-9CE7-1BEC4CB37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/>
          <a:lstStyle>
            <a:lvl1pPr algn="r">
              <a:defRPr/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44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307A1A-4AC6-459C-9531-704CF3767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5276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D2BF6B-AD6F-4BC9-B5A6-BC7741CD0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675" y="227011"/>
            <a:ext cx="6860946" cy="2954337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8FB06AF1-CFEB-40E6-A617-E9CA5CF8B6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7675" y="3643313"/>
            <a:ext cx="3227388" cy="2771775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62D71E4C-2705-4622-887B-1F1262DB91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49688" y="3643313"/>
            <a:ext cx="3233737" cy="2771775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B6C7-1096-4AD3-9D48-AA45F0B2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800" y="383764"/>
            <a:ext cx="3312000" cy="603143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9">
            <a:extLst>
              <a:ext uri="{FF2B5EF4-FFF2-40B4-BE49-F238E27FC236}">
                <a16:creationId xmlns:a16="http://schemas.microsoft.com/office/drawing/2014/main" id="{3C3DC7A9-2932-431E-8EC0-CFA4B2CF6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/>
          <a:lstStyle>
            <a:lvl1pPr>
              <a:defRPr/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A97579B5-432F-4A2F-A65A-D2FACF71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/>
          <a:lstStyle/>
          <a:p>
            <a:r>
              <a:rPr lang="en-US" spc="200" dirty="0"/>
              <a:t>PRESENTATION TITLE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F320B19E-E872-42A8-AA5D-7F84287BD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/>
          <a:lstStyle>
            <a:lvl1pPr algn="r">
              <a:defRPr/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7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51A3404-D5A9-4BC5-A2B8-5BC25368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BD8583-3FBE-444A-9F7E-DF7C6578E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0000" y="1609200"/>
            <a:ext cx="54346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F115DF-54F8-4335-86CC-1875CD745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5432044" cy="4006800"/>
          </a:xfrm>
        </p:spPr>
        <p:txBody>
          <a:bodyPr>
            <a:normAutofit/>
          </a:bodyPr>
          <a:lstStyle>
            <a:lvl1pPr marL="1944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5F81656-BF34-4B85-ACD5-BFAE781919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07138" y="449263"/>
            <a:ext cx="5432425" cy="5502275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C54CC99A-1CCA-4711-9007-627C736BD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513F610-B150-40E5-A881-4F4F8421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9C7D98EF-127D-4092-9E0B-82F254B11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/>
          <a:lstStyle>
            <a:lvl1pPr algn="r">
              <a:defRPr/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6">
            <a:extLst>
              <a:ext uri="{FF2B5EF4-FFF2-40B4-BE49-F238E27FC236}">
                <a16:creationId xmlns:a16="http://schemas.microsoft.com/office/drawing/2014/main" id="{8F9B17DB-D85A-4B5F-A44F-4BAD5975C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412" y="448056"/>
            <a:ext cx="7355484" cy="340156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7">
            <a:extLst>
              <a:ext uri="{FF2B5EF4-FFF2-40B4-BE49-F238E27FC236}">
                <a16:creationId xmlns:a16="http://schemas.microsoft.com/office/drawing/2014/main" id="{4582DBBD-4E7B-4825-A55A-B28211141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5412" y="4471416"/>
            <a:ext cx="7355484" cy="1481328"/>
          </a:xfrm>
        </p:spPr>
        <p:txBody>
          <a:bodyPr>
            <a:normAutofit/>
          </a:bodyPr>
          <a:lstStyle>
            <a:lvl1pPr marL="1944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7AB31A-4165-4478-8B2E-0C5398550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85412" y="4122000"/>
            <a:ext cx="73800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E2291097-923C-4C79-A2E1-C0C1C5F943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9263" y="447675"/>
            <a:ext cx="3449637" cy="1727200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D63B57D-B7E5-4B5F-BA72-251478B503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9263" y="2354263"/>
            <a:ext cx="3449637" cy="1727200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5C8C147E-814C-4008-8C13-0216089EF54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263" y="4260850"/>
            <a:ext cx="3449637" cy="1727200"/>
          </a:xfrm>
        </p:spPr>
        <p:txBody>
          <a:bodyPr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36540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C472BA8-C86A-4A3E-BDE2-5B103B418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4C7BB06-8210-4B65-AD12-157991E7E3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626" y="206916"/>
            <a:ext cx="11293199" cy="1026572"/>
          </a:xfrm>
        </p:spPr>
        <p:txBody>
          <a:bodyPr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3CE44-6F04-4B27-8C13-AD0131E9211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6563" y="2017713"/>
            <a:ext cx="11312525" cy="3906837"/>
          </a:xfrm>
        </p:spPr>
        <p:txBody>
          <a:bodyPr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4D71227A-06F0-4EDB-9BA6-C5AA4D028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297A86-7B17-452A-9C74-D1F11ACBB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id="{5A51317C-59B0-4A35-8F79-F4AE3B59E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/>
          <a:lstStyle>
            <a:lvl1pPr algn="r">
              <a:defRPr/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9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32E1050-6C12-4B39-8715-4D5472439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E513D97-B9A8-4710-A599-E88B1669A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626" y="206916"/>
            <a:ext cx="11311461" cy="1026572"/>
          </a:xfrm>
        </p:spPr>
        <p:txBody>
          <a:bodyPr anchor="ctr">
            <a:normAutofit/>
          </a:bodyPr>
          <a:lstStyle>
            <a:lvl1pPr>
              <a:spcBef>
                <a:spcPts val="1000"/>
              </a:spcBef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769319-28CA-4E68-8E19-68C73CD1647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6563" y="2210546"/>
            <a:ext cx="11312525" cy="3522363"/>
          </a:xfrm>
        </p:spPr>
        <p:txBody>
          <a:bodyPr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7EBC5E34-0C82-438C-B5D6-3C1B0209B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0BDEB4F1-6670-45BB-B9CB-C99C1EDB7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id="{1930349C-8BE0-47EA-B0BA-1F8A839CC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/>
          <a:lstStyle>
            <a:lvl1pPr algn="r">
              <a:defRPr/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781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BE7201D-E29D-4C0F-8BDA-C31C7AD21F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949950"/>
          </a:xfrm>
          <a:solidFill>
            <a:schemeClr val="accent6">
              <a:lumMod val="40000"/>
              <a:lumOff val="60000"/>
            </a:schemeClr>
          </a:solidFill>
        </p:spPr>
        <p:txBody>
          <a:bodyPr anchor="ctr"/>
          <a:lstStyle>
            <a:lvl1pPr marL="1944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76D068-9B81-43EB-8EF6-14A14B93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830" y="388800"/>
            <a:ext cx="5314209" cy="4293732"/>
          </a:xfrm>
        </p:spPr>
        <p:txBody>
          <a:bodyPr anchor="t">
            <a:normAutofit/>
          </a:bodyPr>
          <a:lstStyle>
            <a:lvl1pPr algn="r">
              <a:lnSpc>
                <a:spcPct val="140000"/>
              </a:lnSpc>
              <a:spcBef>
                <a:spcPts val="1000"/>
              </a:spcBef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6ACD1FC-2042-4BBF-A15C-4CF09BE6FA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5831" y="4787752"/>
            <a:ext cx="5313255" cy="882039"/>
          </a:xfrm>
        </p:spPr>
        <p:txBody>
          <a:bodyPr>
            <a:normAutofit/>
          </a:bodyPr>
          <a:lstStyle>
            <a:lvl1pPr marL="1944" indent="0" algn="r">
              <a:buNone/>
              <a:defRPr sz="2400" i="0">
                <a:solidFill>
                  <a:schemeClr val="accent4">
                    <a:alpha val="5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95F5207-FD4F-4EA3-B90A-38946525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B85A082-D2CF-4D9E-8B9A-4A4EC2FB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832" y="6153912"/>
            <a:ext cx="5397056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16C575C-EAC2-426D-8F27-9F19CCC0B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/>
          <a:lstStyle>
            <a:lvl1pPr algn="r">
              <a:defRPr/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2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9800939-EE62-4A6F-8369-E0A2225C9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799"/>
            <a:ext cx="2854800" cy="5965199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AD8766-64D5-4907-9387-55556E06B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744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6A4E20-3710-4756-B5AA-0D9A3C38678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54400" y="386634"/>
            <a:ext cx="6269984" cy="6084732"/>
          </a:xfrm>
        </p:spPr>
        <p:txBody>
          <a:bodyPr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Date Placeholder 9">
            <a:extLst>
              <a:ext uri="{FF2B5EF4-FFF2-40B4-BE49-F238E27FC236}">
                <a16:creationId xmlns:a16="http://schemas.microsoft.com/office/drawing/2014/main" id="{90ACCA35-D6BC-4204-B1A6-C9F022F5F3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/>
          <a:lstStyle>
            <a:lvl1pPr>
              <a:defRPr/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6B393FEE-25D9-48C7-B753-BE4F3F53B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/>
          <a:lstStyle/>
          <a:p>
            <a:r>
              <a:rPr lang="en-US" spc="200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6BB8704D-5CE8-4D94-A969-93FD48205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/>
          <a:lstStyle>
            <a:lvl1pPr algn="r">
              <a:defRPr/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22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0EC6A-9526-4F5D-831C-D05B6D20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2854800" cy="59652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BA2A15-3A0D-4FF2-946D-1A226AB20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744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D23B8B-A425-4CDA-8B08-F225F1A56BB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71837" y="555337"/>
            <a:ext cx="6923815" cy="5747326"/>
          </a:xfrm>
        </p:spPr>
        <p:txBody>
          <a:bodyPr>
            <a:normAutofit/>
          </a:bodyPr>
          <a:lstStyle>
            <a:lvl1pPr marL="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1pPr>
            <a:lvl2pPr marL="4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2pPr>
            <a:lvl3pPr marL="9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3pPr>
            <a:lvl4pPr marL="135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4pPr>
            <a:lvl5pPr marL="1801944" indent="0">
              <a:buNone/>
              <a:defRPr sz="1600">
                <a:solidFill>
                  <a:schemeClr val="tx1">
                    <a:alpha val="5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148B844A-8E38-4D22-9A7F-A95D22C1E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299675" y="1584976"/>
            <a:ext cx="2772000" cy="502920"/>
          </a:xfrm>
        </p:spPr>
        <p:txBody>
          <a:bodyPr tIns="180000" rIns="180000" bIns="180000"/>
          <a:lstStyle>
            <a:lvl1pPr>
              <a:defRPr/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9EE6E96B-321F-4070-8AB9-69F8498B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216875" y="4439775"/>
            <a:ext cx="2937600" cy="502920"/>
          </a:xfrm>
        </p:spPr>
        <p:txBody>
          <a:bodyPr tIns="180000" rIns="180000" bIns="180000"/>
          <a:lstStyle/>
          <a:p>
            <a:r>
              <a:rPr lang="en-US" spc="200" dirty="0"/>
              <a:t>PRESENTATION TITLE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B6CC3AFC-1429-49C6-B3ED-9B5C629A5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5" y="6153912"/>
            <a:ext cx="502920" cy="502920"/>
          </a:xfrm>
        </p:spPr>
        <p:txBody>
          <a:bodyPr tIns="180000" bIns="180000"/>
          <a:lstStyle>
            <a:lvl1pPr algn="r">
              <a:defRPr/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6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12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Clr>
          <a:schemeClr val="tx2">
            <a:lumMod val="75000"/>
          </a:schemeClr>
        </a:buClr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279">
          <p15:clr>
            <a:srgbClr val="F26B43"/>
          </p15:clr>
        </p15:guide>
        <p15:guide id="3" pos="1232">
          <p15:clr>
            <a:srgbClr val="5ACBF0"/>
          </p15:clr>
        </p15:guide>
        <p15:guide id="4" pos="1527">
          <p15:clr>
            <a:srgbClr val="5ACBF0"/>
          </p15:clr>
        </p15:guide>
        <p15:guide id="5" pos="2457">
          <p15:clr>
            <a:srgbClr val="5ACBF0"/>
          </p15:clr>
        </p15:guide>
        <p15:guide id="6" pos="2751">
          <p15:clr>
            <a:srgbClr val="5ACBF0"/>
          </p15:clr>
        </p15:guide>
        <p15:guide id="7" pos="3704">
          <p15:clr>
            <a:srgbClr val="5ACBF0"/>
          </p15:clr>
        </p15:guide>
        <p15:guide id="8" pos="3976">
          <p15:clr>
            <a:srgbClr val="5ACBF0"/>
          </p15:clr>
        </p15:guide>
        <p15:guide id="9" pos="4929">
          <p15:clr>
            <a:srgbClr val="5ACBF0"/>
          </p15:clr>
        </p15:guide>
        <p15:guide id="10" pos="5201">
          <p15:clr>
            <a:srgbClr val="5ACBF0"/>
          </p15:clr>
        </p15:guide>
        <p15:guide id="11" pos="6153">
          <p15:clr>
            <a:srgbClr val="5ACBF0"/>
          </p15:clr>
        </p15:guide>
        <p15:guide id="12" pos="6448">
          <p15:clr>
            <a:srgbClr val="5ACBF0"/>
          </p15:clr>
        </p15:guide>
        <p15:guide id="13" pos="7401">
          <p15:clr>
            <a:srgbClr val="F26B43"/>
          </p15:clr>
        </p15:guide>
        <p15:guide id="14" orient="horz" pos="3475">
          <p15:clr>
            <a:srgbClr val="F26B43"/>
          </p15:clr>
        </p15:guide>
        <p15:guide id="15" orient="horz" pos="278">
          <p15:clr>
            <a:srgbClr val="F26B43"/>
          </p15:clr>
        </p15:guide>
        <p15:guide id="16" orient="horz" pos="2886">
          <p15:clr>
            <a:srgbClr val="5ACBF0"/>
          </p15:clr>
        </p15:guide>
        <p15:guide id="17" orient="horz" pos="2591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1729">
          <p15:clr>
            <a:srgbClr val="5ACBF0"/>
          </p15:clr>
        </p15:guide>
        <p15:guide id="20" orient="horz" pos="1162">
          <p15:clr>
            <a:srgbClr val="5ACBF0"/>
          </p15:clr>
        </p15:guide>
        <p15:guide id="21" orient="horz" pos="86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1425D08-6505-4F53-9B03-D2F289363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EBB41-C57D-6C64-BDE0-588517563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vert="horz"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 b="0" dirty="0">
                <a:solidFill>
                  <a:schemeClr val="tx2"/>
                </a:solidFill>
                <a:effectLst/>
                <a:latin typeface="+mn-lt"/>
              </a:rPr>
              <a:t>You Xiang Fang Restaurant</a:t>
            </a:r>
            <a:endParaRPr lang="en-US" sz="28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54346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908C5E2-6AA8-CF92-999A-009E37C3F2A9}"/>
              </a:ext>
            </a:extLst>
          </p:cNvPr>
          <p:cNvSpPr txBox="1">
            <a:spLocks/>
          </p:cNvSpPr>
          <p:nvPr/>
        </p:nvSpPr>
        <p:spPr>
          <a:xfrm>
            <a:off x="448056" y="1944000"/>
            <a:ext cx="5432044" cy="4006800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1944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None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48056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Team 6: </a:t>
            </a:r>
          </a:p>
          <a:p>
            <a:pPr indent="-448056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alpha val="55000"/>
                  </a:schemeClr>
                </a:solidFill>
              </a:rPr>
              <a:t>Kaiyi</a:t>
            </a:r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 Wu, Wenjun Xie, </a:t>
            </a:r>
            <a:r>
              <a:rPr lang="en-US" dirty="0" err="1">
                <a:solidFill>
                  <a:schemeClr val="tx1">
                    <a:alpha val="55000"/>
                  </a:schemeClr>
                </a:solidFill>
              </a:rPr>
              <a:t>Weizhen</a:t>
            </a:r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 Zhang</a:t>
            </a:r>
          </a:p>
          <a:p>
            <a:pPr indent="-448056" algn="l">
              <a:buFont typeface="Calibri Light" panose="020F0302020204030204" pitchFamily="34" charset="0"/>
              <a:buChar char="→"/>
            </a:pPr>
            <a:endParaRPr lang="en-US" dirty="0"/>
          </a:p>
        </p:txBody>
      </p:sp>
      <p:pic>
        <p:nvPicPr>
          <p:cNvPr id="20" name="Picture Placeholder 19" descr="A red rectangular object with a logo&#10;&#10;Description automatically generated">
            <a:extLst>
              <a:ext uri="{FF2B5EF4-FFF2-40B4-BE49-F238E27FC236}">
                <a16:creationId xmlns:a16="http://schemas.microsoft.com/office/drawing/2014/main" id="{3D31783C-53A0-48F9-E2E9-DCE15CC5BBE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3017" r="11902" b="-2"/>
          <a:stretch/>
        </p:blipFill>
        <p:spPr>
          <a:xfrm>
            <a:off x="6307308" y="450000"/>
            <a:ext cx="5441280" cy="5508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4D25DD-DD64-CBD7-4BA7-AA9017F63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wrap="square" lIns="0" tIns="0" rIns="0" bIns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2023-09-21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10EFB8-2F21-7244-DDE8-B2A9D0AB1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vert="horz" lIns="0" tIns="0" rIns="9144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You Xiang fang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6AD08B-33BF-5437-76F3-499FA32C0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0D309695-DEC3-40DA-9DF5-330280C9D0E8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12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6D22B6E-355F-446F-88A7-97128FD13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itle 61">
            <a:extLst>
              <a:ext uri="{FF2B5EF4-FFF2-40B4-BE49-F238E27FC236}">
                <a16:creationId xmlns:a16="http://schemas.microsoft.com/office/drawing/2014/main" id="{C233D55B-4DFD-49DA-BA62-72F3E2D0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vert="horz"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 dirty="0">
                <a:solidFill>
                  <a:schemeClr val="tx2"/>
                </a:solidFill>
                <a:latin typeface="+mn-lt"/>
              </a:rPr>
              <a:t>Thank you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54346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A598F-5A54-440C-B392-A3CA49276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056" y="1944000"/>
            <a:ext cx="5432044" cy="4006800"/>
          </a:xfrm>
        </p:spPr>
        <p:txBody>
          <a:bodyPr vert="horz" wrap="square" lIns="0" tIns="0" rIns="91440" bIns="0" rtlCol="0">
            <a:normAutofit/>
          </a:bodyPr>
          <a:lstStyle/>
          <a:p>
            <a:pPr indent="-448056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>
                    <a:alpha val="55000"/>
                  </a:schemeClr>
                </a:solidFill>
                <a:effectLst/>
              </a:rPr>
              <a:t>Team 6: </a:t>
            </a:r>
          </a:p>
          <a:p>
            <a:pPr indent="-448056">
              <a:buFont typeface="Arial" panose="020B0604020202020204" pitchFamily="34" charset="0"/>
              <a:buChar char="•"/>
            </a:pPr>
            <a:r>
              <a:rPr lang="en-US" sz="1800" b="0" dirty="0" err="1">
                <a:solidFill>
                  <a:schemeClr val="tx2">
                    <a:alpha val="55000"/>
                  </a:schemeClr>
                </a:solidFill>
                <a:effectLst/>
              </a:rPr>
              <a:t>Kaiyi</a:t>
            </a:r>
            <a:r>
              <a:rPr lang="en-US" sz="1800" b="0" dirty="0">
                <a:solidFill>
                  <a:schemeClr val="tx2">
                    <a:alpha val="55000"/>
                  </a:schemeClr>
                </a:solidFill>
                <a:effectLst/>
              </a:rPr>
              <a:t> Wu, Wenjun Xie, </a:t>
            </a:r>
            <a:r>
              <a:rPr lang="en-US" sz="1800" b="0" dirty="0" err="1">
                <a:solidFill>
                  <a:schemeClr val="tx2">
                    <a:alpha val="55000"/>
                  </a:schemeClr>
                </a:solidFill>
                <a:effectLst/>
              </a:rPr>
              <a:t>Weizhen</a:t>
            </a:r>
            <a:r>
              <a:rPr lang="en-US" sz="1800" b="0" dirty="0">
                <a:solidFill>
                  <a:schemeClr val="tx2">
                    <a:alpha val="55000"/>
                  </a:schemeClr>
                </a:solidFill>
                <a:effectLst/>
              </a:rPr>
              <a:t> Zhang</a:t>
            </a:r>
          </a:p>
          <a:p>
            <a:pPr marL="0"/>
            <a:endParaRPr lang="en-US" sz="1800" dirty="0">
              <a:solidFill>
                <a:schemeClr val="tx2">
                  <a:alpha val="55000"/>
                </a:schemeClr>
              </a:solidFill>
            </a:endParaRPr>
          </a:p>
        </p:txBody>
      </p:sp>
      <p:pic>
        <p:nvPicPr>
          <p:cNvPr id="19" name="Picture 18" descr="A red rectangular object with a logo&#10;&#10;Description automatically generated">
            <a:extLst>
              <a:ext uri="{FF2B5EF4-FFF2-40B4-BE49-F238E27FC236}">
                <a16:creationId xmlns:a16="http://schemas.microsoft.com/office/drawing/2014/main" id="{DE0A7CE1-B583-533D-8719-509763031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85" r="11970" b="-2"/>
          <a:stretch/>
        </p:blipFill>
        <p:spPr>
          <a:xfrm>
            <a:off x="6307307" y="450000"/>
            <a:ext cx="2626974" cy="2664002"/>
          </a:xfrm>
          <a:custGeom>
            <a:avLst/>
            <a:gdLst/>
            <a:ahLst/>
            <a:cxnLst/>
            <a:rect l="l" t="t" r="r" b="b"/>
            <a:pathLst>
              <a:path w="2626974" h="2664002">
                <a:moveTo>
                  <a:pt x="0" y="0"/>
                </a:moveTo>
                <a:lnTo>
                  <a:pt x="2626974" y="1"/>
                </a:lnTo>
                <a:lnTo>
                  <a:pt x="2626974" y="2664002"/>
                </a:lnTo>
                <a:lnTo>
                  <a:pt x="0" y="266400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 descr="A table full of food&#10;&#10;Description automatically generated">
            <a:extLst>
              <a:ext uri="{FF2B5EF4-FFF2-40B4-BE49-F238E27FC236}">
                <a16:creationId xmlns:a16="http://schemas.microsoft.com/office/drawing/2014/main" id="{B70A0FA2-6B05-C1EE-1D2B-777F70F0FD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64" r="15342" b="-4"/>
          <a:stretch/>
        </p:blipFill>
        <p:spPr>
          <a:xfrm>
            <a:off x="9114282" y="450003"/>
            <a:ext cx="2626975" cy="2664001"/>
          </a:xfrm>
          <a:custGeom>
            <a:avLst/>
            <a:gdLst/>
            <a:ahLst/>
            <a:cxnLst/>
            <a:rect l="l" t="t" r="r" b="b"/>
            <a:pathLst>
              <a:path w="2626975" h="2664001">
                <a:moveTo>
                  <a:pt x="0" y="0"/>
                </a:moveTo>
                <a:lnTo>
                  <a:pt x="2626975" y="1"/>
                </a:lnTo>
                <a:lnTo>
                  <a:pt x="2626975" y="2664001"/>
                </a:lnTo>
                <a:lnTo>
                  <a:pt x="0" y="266400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Picture 6" descr="A group of dim sum in wooden containers&#10;&#10;Description automatically generated">
            <a:extLst>
              <a:ext uri="{FF2B5EF4-FFF2-40B4-BE49-F238E27FC236}">
                <a16:creationId xmlns:a16="http://schemas.microsoft.com/office/drawing/2014/main" id="{6D84449B-E8AC-8A24-1F39-37BB378611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860" r="1" b="12695"/>
          <a:stretch/>
        </p:blipFill>
        <p:spPr>
          <a:xfrm>
            <a:off x="6307307" y="3294001"/>
            <a:ext cx="5433948" cy="2664002"/>
          </a:xfrm>
          <a:custGeom>
            <a:avLst/>
            <a:gdLst/>
            <a:ahLst/>
            <a:cxnLst/>
            <a:rect l="l" t="t" r="r" b="b"/>
            <a:pathLst>
              <a:path w="5433948" h="2664002">
                <a:moveTo>
                  <a:pt x="0" y="0"/>
                </a:moveTo>
                <a:lnTo>
                  <a:pt x="5433948" y="0"/>
                </a:lnTo>
                <a:lnTo>
                  <a:pt x="5433948" y="2664002"/>
                </a:lnTo>
                <a:lnTo>
                  <a:pt x="0" y="266400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A745C7-E196-458E-B493-7387298C2D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wrap="square" lIns="0" tIns="0" rIns="0" bIns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2023-09-21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E1DCF-4630-47E2-B658-E4AADB3DA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vert="horz" lIns="0" tIns="0" rIns="9144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You Xiang fang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56C8A-7BD4-4A46-82BA-EAB9CAD4B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0D309695-DEC3-40DA-9DF5-330280C9D0E8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93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1425D08-6505-4F53-9B03-D2F289363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EBB41-C57D-6C64-BDE0-588517563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vert="horz"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 b="0" dirty="0">
                <a:solidFill>
                  <a:schemeClr val="tx2"/>
                </a:solidFill>
                <a:effectLst/>
                <a:latin typeface="+mn-lt"/>
              </a:rPr>
              <a:t>Introduction </a:t>
            </a:r>
            <a:r>
              <a:rPr lang="en-US" altLang="zh-CN" sz="2800" b="0" dirty="0">
                <a:solidFill>
                  <a:schemeClr val="tx2"/>
                </a:solidFill>
                <a:effectLst/>
                <a:latin typeface="+mn-lt"/>
              </a:rPr>
              <a:t>to the new features</a:t>
            </a:r>
            <a:endParaRPr lang="en-US" sz="28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54346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AB08DE-BB9F-9317-821D-1152FBCFA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5432044" cy="1144257"/>
          </a:xfrm>
        </p:spPr>
        <p:txBody>
          <a:bodyPr vert="horz" wrap="square" lIns="0" tIns="0" rIns="91440" bIns="0" rtlCol="0">
            <a:norm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Online Order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</a:t>
            </a:r>
            <a:r>
              <a:rPr lang="en-US" altLang="zh-CN" sz="1800" dirty="0"/>
              <a:t>oday’s special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endParaRPr lang="en-US" sz="1800" dirty="0"/>
          </a:p>
        </p:txBody>
      </p:sp>
      <p:pic>
        <p:nvPicPr>
          <p:cNvPr id="10" name="Picture Placeholder 9" descr="A group of dim sum containers&#10;&#10;Description automatically generated">
            <a:extLst>
              <a:ext uri="{FF2B5EF4-FFF2-40B4-BE49-F238E27FC236}">
                <a16:creationId xmlns:a16="http://schemas.microsoft.com/office/drawing/2014/main" id="{A12FE10D-F67B-7FB8-5FDA-E1A1055715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5336" r="29095"/>
          <a:stretch/>
        </p:blipFill>
        <p:spPr>
          <a:xfrm>
            <a:off x="6307308" y="450000"/>
            <a:ext cx="5441280" cy="5508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4D25DD-DD64-CBD7-4BA7-AA9017F63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wrap="square" lIns="0" tIns="0" rIns="0" bIns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2023-09-21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10EFB8-2F21-7244-DDE8-B2A9D0AB1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vert="horz" lIns="0" tIns="0" rIns="9144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You Xiang fang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6AD08B-33BF-5437-76F3-499FA32C0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0D309695-DEC3-40DA-9DF5-330280C9D0E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67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BC95D3F-C52F-4F07-95D4-836E1078E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079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079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4D25DD-DD64-CBD7-4BA7-AA9017F63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8912" y="6153912"/>
            <a:ext cx="3456432" cy="502920"/>
          </a:xfrm>
        </p:spPr>
        <p:txBody>
          <a:bodyPr wrap="square" lIns="0" tIns="0" rIns="0" bIns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2023-09-21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10EFB8-2F21-7244-DDE8-B2A9D0AB1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vert="horz" lIns="0" tIns="0" rIns="9144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200" baseline="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You Xiang fang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6AD08B-33BF-5437-76F3-499FA32C0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0D309695-DEC3-40DA-9DF5-330280C9D0E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5" name="Picture 4" descr="Screens screenshots of a computer&#10;&#10;Description automatically generated">
            <a:extLst>
              <a:ext uri="{FF2B5EF4-FFF2-40B4-BE49-F238E27FC236}">
                <a16:creationId xmlns:a16="http://schemas.microsoft.com/office/drawing/2014/main" id="{72683D0C-B4DF-B298-543E-3E7D3840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959" y="536605"/>
            <a:ext cx="6303932" cy="508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4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1425D08-6505-4F53-9B03-D2F289363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EBB41-C57D-6C64-BDE0-588517563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vert="horz"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 b="0" dirty="0">
                <a:solidFill>
                  <a:schemeClr val="tx2"/>
                </a:solidFill>
                <a:effectLst/>
                <a:latin typeface="+mn-lt"/>
              </a:rPr>
              <a:t>Online Ordering</a:t>
            </a:r>
            <a:endParaRPr lang="en-US" sz="28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54346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AB08DE-BB9F-9317-821D-1152FBCFA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00" y="1979468"/>
            <a:ext cx="5432044" cy="3117928"/>
          </a:xfrm>
        </p:spPr>
        <p:txBody>
          <a:bodyPr vert="horz" wrap="square" lIns="0" tIns="0" rIns="91440" bIns="0" rtlCol="0">
            <a:normAutofit/>
          </a:bodyPr>
          <a:lstStyle/>
          <a:p>
            <a:pPr marL="1944" indent="0">
              <a:buNone/>
            </a:pPr>
            <a:r>
              <a:rPr lang="en-CA" sz="2800" b="1" i="0" dirty="0">
                <a:solidFill>
                  <a:schemeClr val="tx1"/>
                </a:solidFill>
                <a:effectLst/>
                <a:latin typeface="Söhne"/>
              </a:rPr>
              <a:t>Why </a:t>
            </a:r>
            <a:r>
              <a:rPr lang="en-CA" sz="2800" b="1" i="0" dirty="0" err="1">
                <a:solidFill>
                  <a:schemeClr val="tx1"/>
                </a:solidFill>
                <a:effectLst/>
                <a:latin typeface="Söhne"/>
              </a:rPr>
              <a:t>Opt</a:t>
            </a:r>
            <a:r>
              <a:rPr lang="en-CA" sz="2800" b="1" i="0" dirty="0">
                <a:solidFill>
                  <a:schemeClr val="tx1"/>
                </a:solidFill>
                <a:effectLst/>
                <a:latin typeface="Söhne"/>
              </a:rPr>
              <a:t> for Online Ordering?</a:t>
            </a:r>
          </a:p>
          <a:p>
            <a:pPr marL="1944" indent="0">
              <a:buNone/>
            </a:pPr>
            <a:endParaRPr lang="en-CA" sz="1900" b="1" dirty="0">
              <a:solidFill>
                <a:schemeClr val="tx1"/>
              </a:solidFill>
              <a:latin typeface="Söhne"/>
            </a:endParaRPr>
          </a:p>
          <a:p>
            <a:pPr marL="1944" indent="0">
              <a:buNone/>
            </a:pPr>
            <a:endParaRPr lang="en-US" sz="1400" b="0" i="0" dirty="0">
              <a:solidFill>
                <a:schemeClr val="tx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</a:rPr>
              <a:t>Adapting to modern shopping habits.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</a:rPr>
              <a:t>Offering a convenient user experience.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</a:rPr>
              <a:t>Reducing on-site queuing and wait times.</a:t>
            </a:r>
          </a:p>
        </p:txBody>
      </p:sp>
      <p:pic>
        <p:nvPicPr>
          <p:cNvPr id="16" name="Picture 15" descr="A plate of food on a table&#10;&#10;Description automatically generated">
            <a:extLst>
              <a:ext uri="{FF2B5EF4-FFF2-40B4-BE49-F238E27FC236}">
                <a16:creationId xmlns:a16="http://schemas.microsoft.com/office/drawing/2014/main" id="{59EC29EA-09F7-7C5C-C01C-24BF681CC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3" r="11158"/>
          <a:stretch/>
        </p:blipFill>
        <p:spPr>
          <a:xfrm>
            <a:off x="6307308" y="450000"/>
            <a:ext cx="5441280" cy="5508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4D25DD-DD64-CBD7-4BA7-AA9017F63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wrap="square" lIns="0" tIns="0" rIns="0" bIns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2023-09-21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10EFB8-2F21-7244-DDE8-B2A9D0AB1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vert="horz" lIns="0" tIns="0" rIns="9144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You Xiang fang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6AD08B-33BF-5437-76F3-499FA32C0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0D309695-DEC3-40DA-9DF5-330280C9D0E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8F214D1-9717-1D01-599D-E0039F6C836A}"/>
              </a:ext>
            </a:extLst>
          </p:cNvPr>
          <p:cNvSpPr txBox="1">
            <a:spLocks/>
          </p:cNvSpPr>
          <p:nvPr/>
        </p:nvSpPr>
        <p:spPr>
          <a:xfrm>
            <a:off x="442912" y="1905239"/>
            <a:ext cx="5348895" cy="259990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24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>
              <a:buNone/>
            </a:pP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920B1A3-C12E-7D19-FE9F-4106CE865B98}"/>
              </a:ext>
            </a:extLst>
          </p:cNvPr>
          <p:cNvSpPr txBox="1">
            <a:spLocks/>
          </p:cNvSpPr>
          <p:nvPr/>
        </p:nvSpPr>
        <p:spPr>
          <a:xfrm>
            <a:off x="431852" y="3673842"/>
            <a:ext cx="5348895" cy="2479126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24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>
              <a:buNone/>
            </a:pPr>
            <a:endParaRPr lang="en-US" sz="1600" dirty="0">
              <a:solidFill>
                <a:schemeClr val="tx1"/>
              </a:solidFill>
              <a:latin typeface="Sagona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1425D08-6505-4F53-9B03-D2F289363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EBB41-C57D-6C64-BDE0-588517563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vert="horz"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 b="0" dirty="0">
                <a:solidFill>
                  <a:schemeClr val="tx2"/>
                </a:solidFill>
                <a:effectLst/>
                <a:latin typeface="+mn-lt"/>
              </a:rPr>
              <a:t>Online Ordering</a:t>
            </a:r>
            <a:endParaRPr lang="en-US" sz="28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54346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4D25DD-DD64-CBD7-4BA7-AA9017F63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wrap="square" lIns="0" tIns="0" rIns="0" bIns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2023-09-21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10EFB8-2F21-7244-DDE8-B2A9D0AB1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vert="horz" lIns="0" tIns="0" rIns="9144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You Xiang fang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6AD08B-33BF-5437-76F3-499FA32C0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0D309695-DEC3-40DA-9DF5-330280C9D0E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8F214D1-9717-1D01-599D-E0039F6C836A}"/>
              </a:ext>
            </a:extLst>
          </p:cNvPr>
          <p:cNvSpPr txBox="1">
            <a:spLocks/>
          </p:cNvSpPr>
          <p:nvPr/>
        </p:nvSpPr>
        <p:spPr>
          <a:xfrm>
            <a:off x="442912" y="1905239"/>
            <a:ext cx="5348895" cy="259990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24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>
              <a:buNone/>
            </a:pP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920B1A3-C12E-7D19-FE9F-4106CE865B98}"/>
              </a:ext>
            </a:extLst>
          </p:cNvPr>
          <p:cNvSpPr txBox="1">
            <a:spLocks/>
          </p:cNvSpPr>
          <p:nvPr/>
        </p:nvSpPr>
        <p:spPr>
          <a:xfrm>
            <a:off x="431852" y="3673842"/>
            <a:ext cx="5348895" cy="2479126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24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>
              <a:buNone/>
            </a:pPr>
            <a:endParaRPr lang="en-US" sz="1600" dirty="0">
              <a:solidFill>
                <a:schemeClr val="tx1"/>
              </a:solidFill>
              <a:latin typeface="Sagona" panose="020F0502020204030204" pitchFamily="2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775C81E-35AA-29B3-C433-DB04576743C9}"/>
              </a:ext>
            </a:extLst>
          </p:cNvPr>
          <p:cNvSpPr txBox="1">
            <a:spLocks/>
          </p:cNvSpPr>
          <p:nvPr/>
        </p:nvSpPr>
        <p:spPr>
          <a:xfrm>
            <a:off x="450000" y="1969201"/>
            <a:ext cx="5432044" cy="3680843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24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>
              <a:buFont typeface="Calibri Light" panose="020F0302020204030204" pitchFamily="34" charset="0"/>
              <a:buNone/>
            </a:pPr>
            <a:endParaRPr lang="en-US" sz="1900" b="1" dirty="0">
              <a:solidFill>
                <a:schemeClr val="tx1"/>
              </a:solidFill>
              <a:latin typeface="Söhne"/>
            </a:endParaRPr>
          </a:p>
          <a:p>
            <a:pPr marL="1944" indent="0">
              <a:buFont typeface="Calibri Light" panose="020F0302020204030204" pitchFamily="34" charset="0"/>
              <a:buNone/>
            </a:pPr>
            <a:r>
              <a:rPr lang="en-US" sz="1900" b="1" dirty="0">
                <a:solidFill>
                  <a:schemeClr val="tx1"/>
                </a:solidFill>
                <a:latin typeface="Söhne"/>
              </a:rPr>
              <a:t>Key Features of the Order Page</a:t>
            </a:r>
          </a:p>
          <a:p>
            <a:pPr marL="1944" indent="0">
              <a:buFont typeface="Calibri Light" panose="020F0302020204030204" pitchFamily="34" charset="0"/>
              <a:buNone/>
            </a:pPr>
            <a:endParaRPr lang="en-US" sz="1900" b="1" dirty="0">
              <a:solidFill>
                <a:schemeClr val="tx1"/>
              </a:solidFill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Choice of Service: Choose between pick-up or dine-in.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Order Information Input: Provide essential details for your order.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Order Summary: A concise recap and confirmation of your order before finalization.</a:t>
            </a:r>
          </a:p>
        </p:txBody>
      </p:sp>
      <p:pic>
        <p:nvPicPr>
          <p:cNvPr id="10" name="Picture 9" descr="A group of dim sum in wooden containers&#10;&#10;Description automatically generated">
            <a:extLst>
              <a:ext uri="{FF2B5EF4-FFF2-40B4-BE49-F238E27FC236}">
                <a16:creationId xmlns:a16="http://schemas.microsoft.com/office/drawing/2014/main" id="{C134731B-227D-DA39-5348-5F9B0EF10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022" y="1609200"/>
            <a:ext cx="5458755" cy="363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9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1425D08-6505-4F53-9B03-D2F289363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EBB41-C57D-6C64-BDE0-588517563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vert="horz"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 b="0" dirty="0">
                <a:solidFill>
                  <a:schemeClr val="tx2"/>
                </a:solidFill>
                <a:effectLst/>
                <a:latin typeface="+mn-lt"/>
              </a:rPr>
              <a:t>Online Ordering</a:t>
            </a:r>
            <a:endParaRPr lang="en-US" sz="28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54346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4D25DD-DD64-CBD7-4BA7-AA9017F63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wrap="square" lIns="0" tIns="0" rIns="0" bIns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2023-09-21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10EFB8-2F21-7244-DDE8-B2A9D0AB1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vert="horz" lIns="0" tIns="0" rIns="9144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You Xiang fang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6AD08B-33BF-5437-76F3-499FA32C0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0D309695-DEC3-40DA-9DF5-330280C9D0E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8F214D1-9717-1D01-599D-E0039F6C836A}"/>
              </a:ext>
            </a:extLst>
          </p:cNvPr>
          <p:cNvSpPr txBox="1">
            <a:spLocks/>
          </p:cNvSpPr>
          <p:nvPr/>
        </p:nvSpPr>
        <p:spPr>
          <a:xfrm>
            <a:off x="442912" y="1905239"/>
            <a:ext cx="5348895" cy="259990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24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>
              <a:buNone/>
            </a:pP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920B1A3-C12E-7D19-FE9F-4106CE865B98}"/>
              </a:ext>
            </a:extLst>
          </p:cNvPr>
          <p:cNvSpPr txBox="1">
            <a:spLocks/>
          </p:cNvSpPr>
          <p:nvPr/>
        </p:nvSpPr>
        <p:spPr>
          <a:xfrm>
            <a:off x="431852" y="3673842"/>
            <a:ext cx="5348895" cy="2479126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24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>
              <a:buNone/>
            </a:pPr>
            <a:endParaRPr lang="en-US" sz="1600" dirty="0">
              <a:solidFill>
                <a:schemeClr val="tx1"/>
              </a:solidFill>
              <a:latin typeface="Sagona" panose="020F0502020204030204" pitchFamily="2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775C81E-35AA-29B3-C433-DB04576743C9}"/>
              </a:ext>
            </a:extLst>
          </p:cNvPr>
          <p:cNvSpPr txBox="1">
            <a:spLocks/>
          </p:cNvSpPr>
          <p:nvPr/>
        </p:nvSpPr>
        <p:spPr>
          <a:xfrm>
            <a:off x="450000" y="1969201"/>
            <a:ext cx="5432044" cy="3680843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24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>
              <a:buFont typeface="Calibri Light" panose="020F0302020204030204" pitchFamily="34" charset="0"/>
              <a:buNone/>
            </a:pPr>
            <a:endParaRPr lang="en-US" sz="1900" b="1" dirty="0">
              <a:solidFill>
                <a:schemeClr val="tx1"/>
              </a:solidFill>
              <a:latin typeface="Söhne"/>
            </a:endParaRPr>
          </a:p>
          <a:p>
            <a:pPr marL="1944" indent="0">
              <a:buFont typeface="Calibri Light" panose="020F0302020204030204" pitchFamily="34" charset="0"/>
              <a:buNone/>
            </a:pPr>
            <a:r>
              <a:rPr lang="en-US" sz="1900" b="1" dirty="0">
                <a:solidFill>
                  <a:schemeClr val="tx1"/>
                </a:solidFill>
                <a:latin typeface="Söhne"/>
              </a:rPr>
              <a:t>Our Unique Selling Points</a:t>
            </a:r>
          </a:p>
          <a:p>
            <a:pPr marL="1944" indent="0">
              <a:buFont typeface="Calibri Light" panose="020F0302020204030204" pitchFamily="34" charset="0"/>
              <a:buNone/>
            </a:pPr>
            <a:endParaRPr lang="en-US" sz="1900" b="1" dirty="0">
              <a:solidFill>
                <a:schemeClr val="tx1"/>
              </a:solidFill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User-oriented design for an intuitive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Streamlined operations for quick and easy ordering.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QR code-based ordering for dine-in customers, further enhancing the on-site experience.</a:t>
            </a:r>
          </a:p>
        </p:txBody>
      </p:sp>
      <p:pic>
        <p:nvPicPr>
          <p:cNvPr id="10" name="Picture 9" descr="A bowl of food&#10;&#10;Description automatically generated">
            <a:extLst>
              <a:ext uri="{FF2B5EF4-FFF2-40B4-BE49-F238E27FC236}">
                <a16:creationId xmlns:a16="http://schemas.microsoft.com/office/drawing/2014/main" id="{04BFC0A6-353F-65D2-C855-0501D14D1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420" y="732900"/>
            <a:ext cx="3337860" cy="2629136"/>
          </a:xfrm>
          <a:prstGeom prst="rect">
            <a:avLst/>
          </a:prstGeom>
        </p:spPr>
      </p:pic>
      <p:pic>
        <p:nvPicPr>
          <p:cNvPr id="17" name="Picture 16" descr="A bowl of dim sum&#10;&#10;Description automatically generated">
            <a:extLst>
              <a:ext uri="{FF2B5EF4-FFF2-40B4-BE49-F238E27FC236}">
                <a16:creationId xmlns:a16="http://schemas.microsoft.com/office/drawing/2014/main" id="{768D65BD-D98E-C794-FBF7-AAE53C2C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78" y="3490921"/>
            <a:ext cx="2844968" cy="284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1425D08-6505-4F53-9B03-D2F289363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EBB41-C57D-6C64-BDE0-588517563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vert="horz"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 b="0" dirty="0">
                <a:solidFill>
                  <a:schemeClr val="tx2"/>
                </a:solidFill>
                <a:effectLst/>
                <a:latin typeface="+mn-lt"/>
              </a:rPr>
              <a:t>Challenges Faced</a:t>
            </a:r>
            <a:endParaRPr lang="en-US" sz="28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54346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4D25DD-DD64-CBD7-4BA7-AA9017F63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wrap="square" lIns="0" tIns="0" rIns="0" bIns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2023-09-21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10EFB8-2F21-7244-DDE8-B2A9D0AB1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vert="horz" lIns="0" tIns="0" rIns="9144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You Xiang fang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6AD08B-33BF-5437-76F3-499FA32C0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0D309695-DEC3-40DA-9DF5-330280C9D0E8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8F214D1-9717-1D01-599D-E0039F6C836A}"/>
              </a:ext>
            </a:extLst>
          </p:cNvPr>
          <p:cNvSpPr txBox="1">
            <a:spLocks/>
          </p:cNvSpPr>
          <p:nvPr/>
        </p:nvSpPr>
        <p:spPr>
          <a:xfrm>
            <a:off x="442912" y="1905239"/>
            <a:ext cx="5348895" cy="259990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24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>
              <a:buNone/>
            </a:pP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920B1A3-C12E-7D19-FE9F-4106CE865B98}"/>
              </a:ext>
            </a:extLst>
          </p:cNvPr>
          <p:cNvSpPr txBox="1">
            <a:spLocks/>
          </p:cNvSpPr>
          <p:nvPr/>
        </p:nvSpPr>
        <p:spPr>
          <a:xfrm>
            <a:off x="431852" y="3673842"/>
            <a:ext cx="5348895" cy="2479126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24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>
              <a:buNone/>
            </a:pPr>
            <a:endParaRPr lang="en-US" sz="1600" dirty="0">
              <a:solidFill>
                <a:schemeClr val="tx1"/>
              </a:solidFill>
              <a:latin typeface="Sagona" panose="020F0502020204030204" pitchFamily="2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775C81E-35AA-29B3-C433-DB04576743C9}"/>
              </a:ext>
            </a:extLst>
          </p:cNvPr>
          <p:cNvSpPr txBox="1">
            <a:spLocks/>
          </p:cNvSpPr>
          <p:nvPr/>
        </p:nvSpPr>
        <p:spPr>
          <a:xfrm>
            <a:off x="450000" y="1969201"/>
            <a:ext cx="5432044" cy="3680843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24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>
              <a:buFont typeface="Calibri Light" panose="020F0302020204030204" pitchFamily="34" charset="0"/>
              <a:buNone/>
            </a:pPr>
            <a:endParaRPr lang="en-US" sz="1900" b="1" dirty="0">
              <a:solidFill>
                <a:schemeClr val="tx1"/>
              </a:solidFill>
              <a:latin typeface="Söhne"/>
            </a:endParaRPr>
          </a:p>
          <a:p>
            <a:pPr marL="1944" indent="0">
              <a:buFont typeface="Calibri Light" panose="020F0302020204030204" pitchFamily="34" charset="0"/>
              <a:buNone/>
            </a:pPr>
            <a:r>
              <a:rPr lang="en-US" sz="1900" b="1" dirty="0">
                <a:solidFill>
                  <a:schemeClr val="tx1"/>
                </a:solidFill>
                <a:latin typeface="Söhne"/>
              </a:rPr>
              <a:t>Contemplating Payment Methods</a:t>
            </a:r>
          </a:p>
          <a:p>
            <a:pPr marL="1944" indent="0">
              <a:buFont typeface="Calibri Light" panose="020F0302020204030204" pitchFamily="34" charset="0"/>
              <a:buNone/>
            </a:pPr>
            <a:endParaRPr lang="en-US" sz="1900" b="1" dirty="0">
              <a:solidFill>
                <a:schemeClr val="tx1"/>
              </a:solidFill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Primary Objective: Unifying payment at the counter for both online orders and dine-in orders using QR codes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Emerging Challenge: Possible challenges in the collection and payment procedures for pick-up orders.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For instance, customers placing an order but not retrieving it, leading to potential wastage.</a:t>
            </a:r>
          </a:p>
        </p:txBody>
      </p:sp>
      <p:pic>
        <p:nvPicPr>
          <p:cNvPr id="14" name="Picture 13" descr="A close-up of dim sum&#10;&#10;Description automatically generated">
            <a:extLst>
              <a:ext uri="{FF2B5EF4-FFF2-40B4-BE49-F238E27FC236}">
                <a16:creationId xmlns:a16="http://schemas.microsoft.com/office/drawing/2014/main" id="{C0427CC5-05B7-213A-8FCD-DB68A4990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238" y="1604119"/>
            <a:ext cx="5031498" cy="339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81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1425D08-6505-4F53-9B03-D2F289363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EBB41-C57D-6C64-BDE0-588517563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vert="horz"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 b="0" dirty="0">
                <a:solidFill>
                  <a:schemeClr val="tx2"/>
                </a:solidFill>
                <a:effectLst/>
                <a:latin typeface="+mn-lt"/>
              </a:rPr>
              <a:t>Looking Forward</a:t>
            </a:r>
            <a:endParaRPr lang="en-US" sz="28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54346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4D25DD-DD64-CBD7-4BA7-AA9017F63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wrap="square" lIns="0" tIns="0" rIns="0" bIns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2023-09-21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10EFB8-2F21-7244-DDE8-B2A9D0AB1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vert="horz" lIns="0" tIns="0" rIns="9144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You Xiang fang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6AD08B-33BF-5437-76F3-499FA32C0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0D309695-DEC3-40DA-9DF5-330280C9D0E8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8F214D1-9717-1D01-599D-E0039F6C836A}"/>
              </a:ext>
            </a:extLst>
          </p:cNvPr>
          <p:cNvSpPr txBox="1">
            <a:spLocks/>
          </p:cNvSpPr>
          <p:nvPr/>
        </p:nvSpPr>
        <p:spPr>
          <a:xfrm>
            <a:off x="442912" y="1905239"/>
            <a:ext cx="5348895" cy="259990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24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>
              <a:buNone/>
            </a:pP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920B1A3-C12E-7D19-FE9F-4106CE865B98}"/>
              </a:ext>
            </a:extLst>
          </p:cNvPr>
          <p:cNvSpPr txBox="1">
            <a:spLocks/>
          </p:cNvSpPr>
          <p:nvPr/>
        </p:nvSpPr>
        <p:spPr>
          <a:xfrm>
            <a:off x="431852" y="3673842"/>
            <a:ext cx="5348895" cy="2479126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24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>
              <a:buNone/>
            </a:pPr>
            <a:endParaRPr lang="en-US" sz="1600" dirty="0">
              <a:solidFill>
                <a:schemeClr val="tx1"/>
              </a:solidFill>
              <a:latin typeface="Sagona" panose="020F0502020204030204" pitchFamily="2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775C81E-35AA-29B3-C433-DB04576743C9}"/>
              </a:ext>
            </a:extLst>
          </p:cNvPr>
          <p:cNvSpPr txBox="1">
            <a:spLocks/>
          </p:cNvSpPr>
          <p:nvPr/>
        </p:nvSpPr>
        <p:spPr>
          <a:xfrm>
            <a:off x="450000" y="1969201"/>
            <a:ext cx="5432044" cy="3680843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24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>
              <a:buFont typeface="Calibri Light" panose="020F0302020204030204" pitchFamily="34" charset="0"/>
              <a:buNone/>
            </a:pPr>
            <a:endParaRPr lang="en-US" sz="1900" b="1" dirty="0">
              <a:solidFill>
                <a:schemeClr val="tx1"/>
              </a:solidFill>
              <a:latin typeface="Söhne"/>
            </a:endParaRPr>
          </a:p>
          <a:p>
            <a:pPr marL="1944" indent="0">
              <a:buFont typeface="Calibri Light" panose="020F0302020204030204" pitchFamily="34" charset="0"/>
              <a:buNone/>
            </a:pPr>
            <a:r>
              <a:rPr lang="en-US" sz="1900" b="1" dirty="0">
                <a:solidFill>
                  <a:schemeClr val="tx1"/>
                </a:solidFill>
                <a:latin typeface="Söhne"/>
              </a:rPr>
              <a:t>Our Future Directions</a:t>
            </a:r>
          </a:p>
          <a:p>
            <a:pPr marL="1944" indent="0">
              <a:buFont typeface="Calibri Light" panose="020F0302020204030204" pitchFamily="34" charset="0"/>
              <a:buNone/>
            </a:pPr>
            <a:endParaRPr lang="en-US" sz="1900" b="1" dirty="0">
              <a:solidFill>
                <a:schemeClr val="tx1"/>
              </a:solidFill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Dive deeper into user behavior to optimize the payment and pick-up processes.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Explore diverse payment methods, considering both online payments and on-site payments.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Maintain open communication with our customers, ensuring we always deliver top-tier service.</a:t>
            </a:r>
          </a:p>
        </p:txBody>
      </p:sp>
      <p:pic>
        <p:nvPicPr>
          <p:cNvPr id="10" name="Picture 9" descr="A group of dim sum in a basket&#10;&#10;Description automatically generated">
            <a:extLst>
              <a:ext uri="{FF2B5EF4-FFF2-40B4-BE49-F238E27FC236}">
                <a16:creationId xmlns:a16="http://schemas.microsoft.com/office/drawing/2014/main" id="{5E2BA8BC-AAF3-BFA6-7C89-D96552F5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938" y="431429"/>
            <a:ext cx="3808722" cy="572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3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1425D08-6505-4F53-9B03-D2F289363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EBB41-C57D-6C64-BDE0-588517563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vert="horz"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 b="0" dirty="0">
                <a:solidFill>
                  <a:schemeClr val="tx2"/>
                </a:solidFill>
                <a:effectLst/>
                <a:latin typeface="+mn-lt"/>
              </a:rPr>
              <a:t>Conclusion</a:t>
            </a:r>
            <a:endParaRPr lang="en-US" sz="28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54346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4D25DD-DD64-CBD7-4BA7-AA9017F63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</p:spPr>
        <p:txBody>
          <a:bodyPr wrap="square" lIns="0" tIns="0" rIns="0" bIns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2023-09-21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10EFB8-2F21-7244-DDE8-B2A9D0AB1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</p:spPr>
        <p:txBody>
          <a:bodyPr vert="horz" lIns="0" tIns="0" rIns="9144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You Xiang fang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6AD08B-33BF-5437-76F3-499FA32C0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0D309695-DEC3-40DA-9DF5-330280C9D0E8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8F214D1-9717-1D01-599D-E0039F6C836A}"/>
              </a:ext>
            </a:extLst>
          </p:cNvPr>
          <p:cNvSpPr txBox="1">
            <a:spLocks/>
          </p:cNvSpPr>
          <p:nvPr/>
        </p:nvSpPr>
        <p:spPr>
          <a:xfrm>
            <a:off x="442912" y="1905239"/>
            <a:ext cx="5348895" cy="259990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24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>
              <a:buNone/>
            </a:pP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920B1A3-C12E-7D19-FE9F-4106CE865B98}"/>
              </a:ext>
            </a:extLst>
          </p:cNvPr>
          <p:cNvSpPr txBox="1">
            <a:spLocks/>
          </p:cNvSpPr>
          <p:nvPr/>
        </p:nvSpPr>
        <p:spPr>
          <a:xfrm>
            <a:off x="431852" y="3673842"/>
            <a:ext cx="5348895" cy="2479126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24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>
              <a:buNone/>
            </a:pPr>
            <a:endParaRPr lang="en-US" sz="1600" dirty="0">
              <a:solidFill>
                <a:schemeClr val="tx1"/>
              </a:solidFill>
              <a:latin typeface="Sagona" panose="020F0502020204030204" pitchFamily="2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775C81E-35AA-29B3-C433-DB04576743C9}"/>
              </a:ext>
            </a:extLst>
          </p:cNvPr>
          <p:cNvSpPr txBox="1">
            <a:spLocks/>
          </p:cNvSpPr>
          <p:nvPr/>
        </p:nvSpPr>
        <p:spPr>
          <a:xfrm>
            <a:off x="450000" y="1969201"/>
            <a:ext cx="5432044" cy="3680843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24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>
              <a:buFont typeface="Calibri Light" panose="020F0302020204030204" pitchFamily="34" charset="0"/>
              <a:buNone/>
            </a:pPr>
            <a:endParaRPr lang="en-US" sz="1900" b="1" dirty="0">
              <a:solidFill>
                <a:schemeClr val="tx1"/>
              </a:solidFill>
              <a:latin typeface="Söhne"/>
            </a:endParaRPr>
          </a:p>
          <a:p>
            <a:pPr marL="1944" indent="0">
              <a:buFont typeface="Calibri Light" panose="020F0302020204030204" pitchFamily="34" charset="0"/>
              <a:buNone/>
            </a:pPr>
            <a:r>
              <a:rPr lang="en-US" sz="1900" b="1" dirty="0">
                <a:solidFill>
                  <a:schemeClr val="tx1"/>
                </a:solidFill>
                <a:latin typeface="Söhne"/>
              </a:rPr>
              <a:t>Crafting a Superior Dining Experience Together!</a:t>
            </a:r>
          </a:p>
          <a:p>
            <a:pPr marL="1944" indent="0">
              <a:buFont typeface="Calibri Light" panose="020F0302020204030204" pitchFamily="34" charset="0"/>
              <a:buNone/>
            </a:pPr>
            <a:endParaRPr lang="en-US" sz="1900" b="1" dirty="0">
              <a:solidFill>
                <a:schemeClr val="tx1"/>
              </a:solidFill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We appreciate your attention and continued support.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Looking forward to future collaborations to enhance the dining journey.</a:t>
            </a:r>
          </a:p>
        </p:txBody>
      </p:sp>
      <p:pic>
        <p:nvPicPr>
          <p:cNvPr id="10" name="Picture 9" descr="A group of dim sum containers&#10;&#10;Description automatically generated">
            <a:extLst>
              <a:ext uri="{FF2B5EF4-FFF2-40B4-BE49-F238E27FC236}">
                <a16:creationId xmlns:a16="http://schemas.microsoft.com/office/drawing/2014/main" id="{FF1F3FF9-F6C6-602A-0375-280D621AB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346" y="1153376"/>
            <a:ext cx="5944107" cy="33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20821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ThinLines Color Schem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AC8"/>
      </a:accent1>
      <a:accent2>
        <a:srgbClr val="794DFF"/>
      </a:accent2>
      <a:accent3>
        <a:srgbClr val="00D17D"/>
      </a:accent3>
      <a:accent4>
        <a:srgbClr val="404040"/>
      </a:accent4>
      <a:accent5>
        <a:srgbClr val="FE5D21"/>
      </a:accent5>
      <a:accent6>
        <a:srgbClr val="B3B3B3"/>
      </a:accent6>
      <a:hlink>
        <a:srgbClr val="3E8FF1"/>
      </a:hlink>
      <a:folHlink>
        <a:srgbClr val="939393"/>
      </a:folHlink>
    </a:clrScheme>
    <a:fontScheme name="Custom 3">
      <a:majorFont>
        <a:latin typeface="Sagona Book"/>
        <a:ea typeface=""/>
        <a:cs typeface=""/>
      </a:majorFont>
      <a:minorFont>
        <a:latin typeface="Univer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1971ED-0722-4CF3-9522-6E6843A2D88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1E06989-8323-4451-A21F-821A6C2478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AB27884-F043-4BF1-A4FB-D6C1216AE52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Thin line design</Template>
  <TotalTime>387</TotalTime>
  <Words>319</Words>
  <Application>Microsoft Office PowerPoint</Application>
  <PresentationFormat>Widescreen</PresentationFormat>
  <Paragraphs>81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Söhne</vt:lpstr>
      <vt:lpstr>Arial</vt:lpstr>
      <vt:lpstr>Calibri</vt:lpstr>
      <vt:lpstr>Calibri Light</vt:lpstr>
      <vt:lpstr>Sagona</vt:lpstr>
      <vt:lpstr>Sagona Book</vt:lpstr>
      <vt:lpstr>Univers</vt:lpstr>
      <vt:lpstr>ThinLineVTI</vt:lpstr>
      <vt:lpstr>You Xiang Fang Restaurant</vt:lpstr>
      <vt:lpstr>Introduction to the new features</vt:lpstr>
      <vt:lpstr>PowerPoint Presentation</vt:lpstr>
      <vt:lpstr>Online Ordering</vt:lpstr>
      <vt:lpstr>Online Ordering</vt:lpstr>
      <vt:lpstr>Online Ordering</vt:lpstr>
      <vt:lpstr>Challenges Faced</vt:lpstr>
      <vt:lpstr>Looking Forward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Xiang Fang Restaurant</dc:title>
  <dc:creator>kay wu</dc:creator>
  <cp:lastModifiedBy>kay wu</cp:lastModifiedBy>
  <cp:revision>4</cp:revision>
  <dcterms:created xsi:type="dcterms:W3CDTF">2023-09-06T00:19:41Z</dcterms:created>
  <dcterms:modified xsi:type="dcterms:W3CDTF">2023-09-22T15:21:04Z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